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564" r:id="rId2"/>
    <p:sldId id="271" r:id="rId3"/>
    <p:sldId id="582" r:id="rId4"/>
    <p:sldId id="257" r:id="rId5"/>
    <p:sldId id="583" r:id="rId6"/>
    <p:sldId id="584" r:id="rId7"/>
    <p:sldId id="562" r:id="rId8"/>
    <p:sldId id="265" r:id="rId9"/>
    <p:sldId id="267" r:id="rId10"/>
    <p:sldId id="268" r:id="rId11"/>
    <p:sldId id="269" r:id="rId12"/>
    <p:sldId id="580" r:id="rId13"/>
    <p:sldId id="274" r:id="rId14"/>
    <p:sldId id="275" r:id="rId15"/>
    <p:sldId id="566" r:id="rId16"/>
    <p:sldId id="560" r:id="rId17"/>
    <p:sldId id="567" r:id="rId18"/>
    <p:sldId id="529" r:id="rId19"/>
    <p:sldId id="568"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61"/>
    <p:restoredTop sz="94674"/>
  </p:normalViewPr>
  <p:slideViewPr>
    <p:cSldViewPr snapToGrid="0" snapToObjects="1">
      <p:cViewPr varScale="1">
        <p:scale>
          <a:sx n="95" d="100"/>
          <a:sy n="95" d="100"/>
        </p:scale>
        <p:origin x="208"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D88D-306F-EB43-A53A-14D212BEAD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58BE34-F400-6941-8B89-DA85D942A0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E1BCFF-3682-8942-B8F0-1EBF1DB19C4A}"/>
              </a:ext>
            </a:extLst>
          </p:cNvPr>
          <p:cNvSpPr>
            <a:spLocks noGrp="1"/>
          </p:cNvSpPr>
          <p:nvPr>
            <p:ph type="dt" sz="half" idx="10"/>
          </p:nvPr>
        </p:nvSpPr>
        <p:spPr/>
        <p:txBody>
          <a:bodyPr/>
          <a:lstStyle/>
          <a:p>
            <a:fld id="{200A2C37-F266-FF47-B583-5903B5D8989E}" type="datetimeFigureOut">
              <a:rPr lang="en-US" smtClean="0"/>
              <a:t>10/29/21</a:t>
            </a:fld>
            <a:endParaRPr lang="en-US"/>
          </a:p>
        </p:txBody>
      </p:sp>
      <p:sp>
        <p:nvSpPr>
          <p:cNvPr id="5" name="Footer Placeholder 4">
            <a:extLst>
              <a:ext uri="{FF2B5EF4-FFF2-40B4-BE49-F238E27FC236}">
                <a16:creationId xmlns:a16="http://schemas.microsoft.com/office/drawing/2014/main" id="{889BEEA3-27A8-374C-99ED-6587458D04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5A2AF4-4848-E747-AD5C-05B1C9EEDFA9}"/>
              </a:ext>
            </a:extLst>
          </p:cNvPr>
          <p:cNvSpPr>
            <a:spLocks noGrp="1"/>
          </p:cNvSpPr>
          <p:nvPr>
            <p:ph type="sldNum" sz="quarter" idx="12"/>
          </p:nvPr>
        </p:nvSpPr>
        <p:spPr/>
        <p:txBody>
          <a:bodyPr/>
          <a:lstStyle/>
          <a:p>
            <a:fld id="{0030B45C-0D66-F04B-BED7-D2C9749D5C0E}" type="slidenum">
              <a:rPr lang="en-US" smtClean="0"/>
              <a:t>‹#›</a:t>
            </a:fld>
            <a:endParaRPr lang="en-US"/>
          </a:p>
        </p:txBody>
      </p:sp>
    </p:spTree>
    <p:extLst>
      <p:ext uri="{BB962C8B-B14F-4D97-AF65-F5344CB8AC3E}">
        <p14:creationId xmlns:p14="http://schemas.microsoft.com/office/powerpoint/2010/main" val="2039749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CB38-2E19-3242-BFB0-D2C7B78E3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0B9089-F665-624D-B1CC-19499F46118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BF8A8B-AE69-F440-9E77-D36428EAB467}"/>
              </a:ext>
            </a:extLst>
          </p:cNvPr>
          <p:cNvSpPr>
            <a:spLocks noGrp="1"/>
          </p:cNvSpPr>
          <p:nvPr>
            <p:ph type="dt" sz="half" idx="10"/>
          </p:nvPr>
        </p:nvSpPr>
        <p:spPr/>
        <p:txBody>
          <a:bodyPr/>
          <a:lstStyle/>
          <a:p>
            <a:fld id="{200A2C37-F266-FF47-B583-5903B5D8989E}" type="datetimeFigureOut">
              <a:rPr lang="en-US" smtClean="0"/>
              <a:t>10/29/21</a:t>
            </a:fld>
            <a:endParaRPr lang="en-US"/>
          </a:p>
        </p:txBody>
      </p:sp>
      <p:sp>
        <p:nvSpPr>
          <p:cNvPr id="5" name="Footer Placeholder 4">
            <a:extLst>
              <a:ext uri="{FF2B5EF4-FFF2-40B4-BE49-F238E27FC236}">
                <a16:creationId xmlns:a16="http://schemas.microsoft.com/office/drawing/2014/main" id="{B75E46EC-086C-D44B-A613-86066EC17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5619F-473D-2540-A079-2E008685A532}"/>
              </a:ext>
            </a:extLst>
          </p:cNvPr>
          <p:cNvSpPr>
            <a:spLocks noGrp="1"/>
          </p:cNvSpPr>
          <p:nvPr>
            <p:ph type="sldNum" sz="quarter" idx="12"/>
          </p:nvPr>
        </p:nvSpPr>
        <p:spPr/>
        <p:txBody>
          <a:bodyPr/>
          <a:lstStyle/>
          <a:p>
            <a:fld id="{0030B45C-0D66-F04B-BED7-D2C9749D5C0E}" type="slidenum">
              <a:rPr lang="en-US" smtClean="0"/>
              <a:t>‹#›</a:t>
            </a:fld>
            <a:endParaRPr lang="en-US"/>
          </a:p>
        </p:txBody>
      </p:sp>
    </p:spTree>
    <p:extLst>
      <p:ext uri="{BB962C8B-B14F-4D97-AF65-F5344CB8AC3E}">
        <p14:creationId xmlns:p14="http://schemas.microsoft.com/office/powerpoint/2010/main" val="412519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5C40C9-153B-FE44-9873-DB3900EBCF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BB74D5-8FCB-7F4E-AEF4-87DEE2E0947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AE1B8-6AA8-BC40-873A-3CBE51E0AEB9}"/>
              </a:ext>
            </a:extLst>
          </p:cNvPr>
          <p:cNvSpPr>
            <a:spLocks noGrp="1"/>
          </p:cNvSpPr>
          <p:nvPr>
            <p:ph type="dt" sz="half" idx="10"/>
          </p:nvPr>
        </p:nvSpPr>
        <p:spPr/>
        <p:txBody>
          <a:bodyPr/>
          <a:lstStyle/>
          <a:p>
            <a:fld id="{200A2C37-F266-FF47-B583-5903B5D8989E}" type="datetimeFigureOut">
              <a:rPr lang="en-US" smtClean="0"/>
              <a:t>10/29/21</a:t>
            </a:fld>
            <a:endParaRPr lang="en-US"/>
          </a:p>
        </p:txBody>
      </p:sp>
      <p:sp>
        <p:nvSpPr>
          <p:cNvPr id="5" name="Footer Placeholder 4">
            <a:extLst>
              <a:ext uri="{FF2B5EF4-FFF2-40B4-BE49-F238E27FC236}">
                <a16:creationId xmlns:a16="http://schemas.microsoft.com/office/drawing/2014/main" id="{8C6CDB35-7143-B64C-899E-813D49075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4E563-6F4E-494D-9A92-2646FC68D214}"/>
              </a:ext>
            </a:extLst>
          </p:cNvPr>
          <p:cNvSpPr>
            <a:spLocks noGrp="1"/>
          </p:cNvSpPr>
          <p:nvPr>
            <p:ph type="sldNum" sz="quarter" idx="12"/>
          </p:nvPr>
        </p:nvSpPr>
        <p:spPr/>
        <p:txBody>
          <a:bodyPr/>
          <a:lstStyle/>
          <a:p>
            <a:fld id="{0030B45C-0D66-F04B-BED7-D2C9749D5C0E}" type="slidenum">
              <a:rPr lang="en-US" smtClean="0"/>
              <a:t>‹#›</a:t>
            </a:fld>
            <a:endParaRPr lang="en-US"/>
          </a:p>
        </p:txBody>
      </p:sp>
    </p:spTree>
    <p:extLst>
      <p:ext uri="{BB962C8B-B14F-4D97-AF65-F5344CB8AC3E}">
        <p14:creationId xmlns:p14="http://schemas.microsoft.com/office/powerpoint/2010/main" val="3774666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91A3C-18C1-C34A-99AF-0B1B8A253B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0295D1-82A0-BA48-8C12-6D39944628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D84638-568F-D941-8EBD-7996671A852C}"/>
              </a:ext>
            </a:extLst>
          </p:cNvPr>
          <p:cNvSpPr>
            <a:spLocks noGrp="1"/>
          </p:cNvSpPr>
          <p:nvPr>
            <p:ph type="dt" sz="half" idx="10"/>
          </p:nvPr>
        </p:nvSpPr>
        <p:spPr/>
        <p:txBody>
          <a:bodyPr/>
          <a:lstStyle/>
          <a:p>
            <a:fld id="{200A2C37-F266-FF47-B583-5903B5D8989E}" type="datetimeFigureOut">
              <a:rPr lang="en-US" smtClean="0"/>
              <a:t>10/29/21</a:t>
            </a:fld>
            <a:endParaRPr lang="en-US"/>
          </a:p>
        </p:txBody>
      </p:sp>
      <p:sp>
        <p:nvSpPr>
          <p:cNvPr id="5" name="Footer Placeholder 4">
            <a:extLst>
              <a:ext uri="{FF2B5EF4-FFF2-40B4-BE49-F238E27FC236}">
                <a16:creationId xmlns:a16="http://schemas.microsoft.com/office/drawing/2014/main" id="{4780BFFA-0F31-1042-A5E0-0B6D2F02E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FF1D3-E6C2-8647-98BA-F887C36CC096}"/>
              </a:ext>
            </a:extLst>
          </p:cNvPr>
          <p:cNvSpPr>
            <a:spLocks noGrp="1"/>
          </p:cNvSpPr>
          <p:nvPr>
            <p:ph type="sldNum" sz="quarter" idx="12"/>
          </p:nvPr>
        </p:nvSpPr>
        <p:spPr/>
        <p:txBody>
          <a:bodyPr/>
          <a:lstStyle/>
          <a:p>
            <a:fld id="{0030B45C-0D66-F04B-BED7-D2C9749D5C0E}" type="slidenum">
              <a:rPr lang="en-US" smtClean="0"/>
              <a:t>‹#›</a:t>
            </a:fld>
            <a:endParaRPr lang="en-US"/>
          </a:p>
        </p:txBody>
      </p:sp>
    </p:spTree>
    <p:extLst>
      <p:ext uri="{BB962C8B-B14F-4D97-AF65-F5344CB8AC3E}">
        <p14:creationId xmlns:p14="http://schemas.microsoft.com/office/powerpoint/2010/main" val="666881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F794B-A6CC-704C-8803-1B8CFAEC1B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AF80A2-EF34-9A40-8DF2-29CB7D38FC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63D8360-AB2E-D045-91C5-1218DD300767}"/>
              </a:ext>
            </a:extLst>
          </p:cNvPr>
          <p:cNvSpPr>
            <a:spLocks noGrp="1"/>
          </p:cNvSpPr>
          <p:nvPr>
            <p:ph type="dt" sz="half" idx="10"/>
          </p:nvPr>
        </p:nvSpPr>
        <p:spPr/>
        <p:txBody>
          <a:bodyPr/>
          <a:lstStyle/>
          <a:p>
            <a:fld id="{200A2C37-F266-FF47-B583-5903B5D8989E}" type="datetimeFigureOut">
              <a:rPr lang="en-US" smtClean="0"/>
              <a:t>10/29/21</a:t>
            </a:fld>
            <a:endParaRPr lang="en-US"/>
          </a:p>
        </p:txBody>
      </p:sp>
      <p:sp>
        <p:nvSpPr>
          <p:cNvPr id="5" name="Footer Placeholder 4">
            <a:extLst>
              <a:ext uri="{FF2B5EF4-FFF2-40B4-BE49-F238E27FC236}">
                <a16:creationId xmlns:a16="http://schemas.microsoft.com/office/drawing/2014/main" id="{1892B166-15A4-F94B-9D0F-3035AA6B7B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50210-6149-5A4A-AB71-698E902C0A3C}"/>
              </a:ext>
            </a:extLst>
          </p:cNvPr>
          <p:cNvSpPr>
            <a:spLocks noGrp="1"/>
          </p:cNvSpPr>
          <p:nvPr>
            <p:ph type="sldNum" sz="quarter" idx="12"/>
          </p:nvPr>
        </p:nvSpPr>
        <p:spPr/>
        <p:txBody>
          <a:bodyPr/>
          <a:lstStyle/>
          <a:p>
            <a:fld id="{0030B45C-0D66-F04B-BED7-D2C9749D5C0E}" type="slidenum">
              <a:rPr lang="en-US" smtClean="0"/>
              <a:t>‹#›</a:t>
            </a:fld>
            <a:endParaRPr lang="en-US"/>
          </a:p>
        </p:txBody>
      </p:sp>
    </p:spTree>
    <p:extLst>
      <p:ext uri="{BB962C8B-B14F-4D97-AF65-F5344CB8AC3E}">
        <p14:creationId xmlns:p14="http://schemas.microsoft.com/office/powerpoint/2010/main" val="4229048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F735-A110-194F-BBCD-78FFC341AA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3ACF89-3EB3-DE46-B1B9-500B3BE8EE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F23077-7395-0F4D-90C4-3E14AA49228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74BDE-2672-4E4B-9E03-A9F47DBE6865}"/>
              </a:ext>
            </a:extLst>
          </p:cNvPr>
          <p:cNvSpPr>
            <a:spLocks noGrp="1"/>
          </p:cNvSpPr>
          <p:nvPr>
            <p:ph type="dt" sz="half" idx="10"/>
          </p:nvPr>
        </p:nvSpPr>
        <p:spPr/>
        <p:txBody>
          <a:bodyPr/>
          <a:lstStyle/>
          <a:p>
            <a:fld id="{200A2C37-F266-FF47-B583-5903B5D8989E}" type="datetimeFigureOut">
              <a:rPr lang="en-US" smtClean="0"/>
              <a:t>10/29/21</a:t>
            </a:fld>
            <a:endParaRPr lang="en-US"/>
          </a:p>
        </p:txBody>
      </p:sp>
      <p:sp>
        <p:nvSpPr>
          <p:cNvPr id="6" name="Footer Placeholder 5">
            <a:extLst>
              <a:ext uri="{FF2B5EF4-FFF2-40B4-BE49-F238E27FC236}">
                <a16:creationId xmlns:a16="http://schemas.microsoft.com/office/drawing/2014/main" id="{55417CFD-4FF2-C74F-9530-5023C701D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52300F-E08C-1A45-BD12-2D966883A9B8}"/>
              </a:ext>
            </a:extLst>
          </p:cNvPr>
          <p:cNvSpPr>
            <a:spLocks noGrp="1"/>
          </p:cNvSpPr>
          <p:nvPr>
            <p:ph type="sldNum" sz="quarter" idx="12"/>
          </p:nvPr>
        </p:nvSpPr>
        <p:spPr/>
        <p:txBody>
          <a:bodyPr/>
          <a:lstStyle/>
          <a:p>
            <a:fld id="{0030B45C-0D66-F04B-BED7-D2C9749D5C0E}" type="slidenum">
              <a:rPr lang="en-US" smtClean="0"/>
              <a:t>‹#›</a:t>
            </a:fld>
            <a:endParaRPr lang="en-US"/>
          </a:p>
        </p:txBody>
      </p:sp>
    </p:spTree>
    <p:extLst>
      <p:ext uri="{BB962C8B-B14F-4D97-AF65-F5344CB8AC3E}">
        <p14:creationId xmlns:p14="http://schemas.microsoft.com/office/powerpoint/2010/main" val="165747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6422-5DF1-5A44-9AD3-F6B13BE6CD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DB0A2A-CA20-6F45-8356-DA99679A4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1AD2D9-C715-B14E-93DA-D56D9E4B0C1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4AD57F-D7E0-F648-9017-0011EE5C59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D89E3C1-68C0-8A4D-929E-DD015D5F94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EAFED5-6296-EA46-8A2B-6C636251D30F}"/>
              </a:ext>
            </a:extLst>
          </p:cNvPr>
          <p:cNvSpPr>
            <a:spLocks noGrp="1"/>
          </p:cNvSpPr>
          <p:nvPr>
            <p:ph type="dt" sz="half" idx="10"/>
          </p:nvPr>
        </p:nvSpPr>
        <p:spPr/>
        <p:txBody>
          <a:bodyPr/>
          <a:lstStyle/>
          <a:p>
            <a:fld id="{200A2C37-F266-FF47-B583-5903B5D8989E}" type="datetimeFigureOut">
              <a:rPr lang="en-US" smtClean="0"/>
              <a:t>10/29/21</a:t>
            </a:fld>
            <a:endParaRPr lang="en-US"/>
          </a:p>
        </p:txBody>
      </p:sp>
      <p:sp>
        <p:nvSpPr>
          <p:cNvPr id="8" name="Footer Placeholder 7">
            <a:extLst>
              <a:ext uri="{FF2B5EF4-FFF2-40B4-BE49-F238E27FC236}">
                <a16:creationId xmlns:a16="http://schemas.microsoft.com/office/drawing/2014/main" id="{355C3E58-DDDD-0B42-AF67-E54D1AF63F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58F170-15A7-FC43-A09F-7E920443F191}"/>
              </a:ext>
            </a:extLst>
          </p:cNvPr>
          <p:cNvSpPr>
            <a:spLocks noGrp="1"/>
          </p:cNvSpPr>
          <p:nvPr>
            <p:ph type="sldNum" sz="quarter" idx="12"/>
          </p:nvPr>
        </p:nvSpPr>
        <p:spPr/>
        <p:txBody>
          <a:bodyPr/>
          <a:lstStyle/>
          <a:p>
            <a:fld id="{0030B45C-0D66-F04B-BED7-D2C9749D5C0E}" type="slidenum">
              <a:rPr lang="en-US" smtClean="0"/>
              <a:t>‹#›</a:t>
            </a:fld>
            <a:endParaRPr lang="en-US"/>
          </a:p>
        </p:txBody>
      </p:sp>
    </p:spTree>
    <p:extLst>
      <p:ext uri="{BB962C8B-B14F-4D97-AF65-F5344CB8AC3E}">
        <p14:creationId xmlns:p14="http://schemas.microsoft.com/office/powerpoint/2010/main" val="403613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835C-A608-2845-AECC-73F9B3B322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1EF892-FE7D-8A4B-9E10-5B5CD5B6E362}"/>
              </a:ext>
            </a:extLst>
          </p:cNvPr>
          <p:cNvSpPr>
            <a:spLocks noGrp="1"/>
          </p:cNvSpPr>
          <p:nvPr>
            <p:ph type="dt" sz="half" idx="10"/>
          </p:nvPr>
        </p:nvSpPr>
        <p:spPr/>
        <p:txBody>
          <a:bodyPr/>
          <a:lstStyle/>
          <a:p>
            <a:fld id="{200A2C37-F266-FF47-B583-5903B5D8989E}" type="datetimeFigureOut">
              <a:rPr lang="en-US" smtClean="0"/>
              <a:t>10/29/21</a:t>
            </a:fld>
            <a:endParaRPr lang="en-US"/>
          </a:p>
        </p:txBody>
      </p:sp>
      <p:sp>
        <p:nvSpPr>
          <p:cNvPr id="4" name="Footer Placeholder 3">
            <a:extLst>
              <a:ext uri="{FF2B5EF4-FFF2-40B4-BE49-F238E27FC236}">
                <a16:creationId xmlns:a16="http://schemas.microsoft.com/office/drawing/2014/main" id="{C47287C4-8B7A-AC4C-8F7E-173870E34A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B89146-7538-BA4C-9C04-093C00A3B646}"/>
              </a:ext>
            </a:extLst>
          </p:cNvPr>
          <p:cNvSpPr>
            <a:spLocks noGrp="1"/>
          </p:cNvSpPr>
          <p:nvPr>
            <p:ph type="sldNum" sz="quarter" idx="12"/>
          </p:nvPr>
        </p:nvSpPr>
        <p:spPr/>
        <p:txBody>
          <a:bodyPr/>
          <a:lstStyle/>
          <a:p>
            <a:fld id="{0030B45C-0D66-F04B-BED7-D2C9749D5C0E}" type="slidenum">
              <a:rPr lang="en-US" smtClean="0"/>
              <a:t>‹#›</a:t>
            </a:fld>
            <a:endParaRPr lang="en-US"/>
          </a:p>
        </p:txBody>
      </p:sp>
    </p:spTree>
    <p:extLst>
      <p:ext uri="{BB962C8B-B14F-4D97-AF65-F5344CB8AC3E}">
        <p14:creationId xmlns:p14="http://schemas.microsoft.com/office/powerpoint/2010/main" val="328492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F3677-0ACF-894A-AF8C-682D6680BC5E}"/>
              </a:ext>
            </a:extLst>
          </p:cNvPr>
          <p:cNvSpPr>
            <a:spLocks noGrp="1"/>
          </p:cNvSpPr>
          <p:nvPr>
            <p:ph type="dt" sz="half" idx="10"/>
          </p:nvPr>
        </p:nvSpPr>
        <p:spPr/>
        <p:txBody>
          <a:bodyPr/>
          <a:lstStyle/>
          <a:p>
            <a:fld id="{200A2C37-F266-FF47-B583-5903B5D8989E}" type="datetimeFigureOut">
              <a:rPr lang="en-US" smtClean="0"/>
              <a:t>10/29/21</a:t>
            </a:fld>
            <a:endParaRPr lang="en-US"/>
          </a:p>
        </p:txBody>
      </p:sp>
      <p:sp>
        <p:nvSpPr>
          <p:cNvPr id="3" name="Footer Placeholder 2">
            <a:extLst>
              <a:ext uri="{FF2B5EF4-FFF2-40B4-BE49-F238E27FC236}">
                <a16:creationId xmlns:a16="http://schemas.microsoft.com/office/drawing/2014/main" id="{1117B02B-4B28-7446-870A-881BBABE54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31BB47-833D-5E42-AF07-2A154CF98EE8}"/>
              </a:ext>
            </a:extLst>
          </p:cNvPr>
          <p:cNvSpPr>
            <a:spLocks noGrp="1"/>
          </p:cNvSpPr>
          <p:nvPr>
            <p:ph type="sldNum" sz="quarter" idx="12"/>
          </p:nvPr>
        </p:nvSpPr>
        <p:spPr/>
        <p:txBody>
          <a:bodyPr/>
          <a:lstStyle/>
          <a:p>
            <a:fld id="{0030B45C-0D66-F04B-BED7-D2C9749D5C0E}" type="slidenum">
              <a:rPr lang="en-US" smtClean="0"/>
              <a:t>‹#›</a:t>
            </a:fld>
            <a:endParaRPr lang="en-US"/>
          </a:p>
        </p:txBody>
      </p:sp>
    </p:spTree>
    <p:extLst>
      <p:ext uri="{BB962C8B-B14F-4D97-AF65-F5344CB8AC3E}">
        <p14:creationId xmlns:p14="http://schemas.microsoft.com/office/powerpoint/2010/main" val="1578255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6CF3-D075-5844-AB95-319C1463C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A243EB-F87C-DE48-A03A-4B652956F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FE54D8-1B6D-224C-A4F3-D0CE337BE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81C0DB-3986-6349-839F-C7BED91A9A00}"/>
              </a:ext>
            </a:extLst>
          </p:cNvPr>
          <p:cNvSpPr>
            <a:spLocks noGrp="1"/>
          </p:cNvSpPr>
          <p:nvPr>
            <p:ph type="dt" sz="half" idx="10"/>
          </p:nvPr>
        </p:nvSpPr>
        <p:spPr/>
        <p:txBody>
          <a:bodyPr/>
          <a:lstStyle/>
          <a:p>
            <a:fld id="{200A2C37-F266-FF47-B583-5903B5D8989E}" type="datetimeFigureOut">
              <a:rPr lang="en-US" smtClean="0"/>
              <a:t>10/29/21</a:t>
            </a:fld>
            <a:endParaRPr lang="en-US"/>
          </a:p>
        </p:txBody>
      </p:sp>
      <p:sp>
        <p:nvSpPr>
          <p:cNvPr id="6" name="Footer Placeholder 5">
            <a:extLst>
              <a:ext uri="{FF2B5EF4-FFF2-40B4-BE49-F238E27FC236}">
                <a16:creationId xmlns:a16="http://schemas.microsoft.com/office/drawing/2014/main" id="{06E2B44D-8938-664C-84F2-3370AAE32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6A4ED-90A3-D742-9927-33275D210E1A}"/>
              </a:ext>
            </a:extLst>
          </p:cNvPr>
          <p:cNvSpPr>
            <a:spLocks noGrp="1"/>
          </p:cNvSpPr>
          <p:nvPr>
            <p:ph type="sldNum" sz="quarter" idx="12"/>
          </p:nvPr>
        </p:nvSpPr>
        <p:spPr/>
        <p:txBody>
          <a:bodyPr/>
          <a:lstStyle/>
          <a:p>
            <a:fld id="{0030B45C-0D66-F04B-BED7-D2C9749D5C0E}" type="slidenum">
              <a:rPr lang="en-US" smtClean="0"/>
              <a:t>‹#›</a:t>
            </a:fld>
            <a:endParaRPr lang="en-US"/>
          </a:p>
        </p:txBody>
      </p:sp>
    </p:spTree>
    <p:extLst>
      <p:ext uri="{BB962C8B-B14F-4D97-AF65-F5344CB8AC3E}">
        <p14:creationId xmlns:p14="http://schemas.microsoft.com/office/powerpoint/2010/main" val="4006621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B15B9-4E5E-004B-BDA3-C2AAC0DDC8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90B9BE-6235-0C44-A47F-5ABCB953B5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5958FC-F9C6-C04D-9986-74AC667EC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478A37-455D-7940-9723-48971375E39C}"/>
              </a:ext>
            </a:extLst>
          </p:cNvPr>
          <p:cNvSpPr>
            <a:spLocks noGrp="1"/>
          </p:cNvSpPr>
          <p:nvPr>
            <p:ph type="dt" sz="half" idx="10"/>
          </p:nvPr>
        </p:nvSpPr>
        <p:spPr/>
        <p:txBody>
          <a:bodyPr/>
          <a:lstStyle/>
          <a:p>
            <a:fld id="{200A2C37-F266-FF47-B583-5903B5D8989E}" type="datetimeFigureOut">
              <a:rPr lang="en-US" smtClean="0"/>
              <a:t>10/29/21</a:t>
            </a:fld>
            <a:endParaRPr lang="en-US"/>
          </a:p>
        </p:txBody>
      </p:sp>
      <p:sp>
        <p:nvSpPr>
          <p:cNvPr id="6" name="Footer Placeholder 5">
            <a:extLst>
              <a:ext uri="{FF2B5EF4-FFF2-40B4-BE49-F238E27FC236}">
                <a16:creationId xmlns:a16="http://schemas.microsoft.com/office/drawing/2014/main" id="{D867E699-C994-9E45-A4CC-B56B163FA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5188E1-ABA3-454D-AED8-CF54CA7482E2}"/>
              </a:ext>
            </a:extLst>
          </p:cNvPr>
          <p:cNvSpPr>
            <a:spLocks noGrp="1"/>
          </p:cNvSpPr>
          <p:nvPr>
            <p:ph type="sldNum" sz="quarter" idx="12"/>
          </p:nvPr>
        </p:nvSpPr>
        <p:spPr/>
        <p:txBody>
          <a:bodyPr/>
          <a:lstStyle/>
          <a:p>
            <a:fld id="{0030B45C-0D66-F04B-BED7-D2C9749D5C0E}" type="slidenum">
              <a:rPr lang="en-US" smtClean="0"/>
              <a:t>‹#›</a:t>
            </a:fld>
            <a:endParaRPr lang="en-US"/>
          </a:p>
        </p:txBody>
      </p:sp>
    </p:spTree>
    <p:extLst>
      <p:ext uri="{BB962C8B-B14F-4D97-AF65-F5344CB8AC3E}">
        <p14:creationId xmlns:p14="http://schemas.microsoft.com/office/powerpoint/2010/main" val="1559209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67B252-7B7B-CF45-B185-A7D0525038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A91560-158F-8A4A-86EF-DDD41EBAC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88BE3-C36D-0D4E-8730-106E2F97C3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A2C37-F266-FF47-B583-5903B5D8989E}" type="datetimeFigureOut">
              <a:rPr lang="en-US" smtClean="0"/>
              <a:t>10/29/21</a:t>
            </a:fld>
            <a:endParaRPr lang="en-US"/>
          </a:p>
        </p:txBody>
      </p:sp>
      <p:sp>
        <p:nvSpPr>
          <p:cNvPr id="5" name="Footer Placeholder 4">
            <a:extLst>
              <a:ext uri="{FF2B5EF4-FFF2-40B4-BE49-F238E27FC236}">
                <a16:creationId xmlns:a16="http://schemas.microsoft.com/office/drawing/2014/main" id="{10E917FF-9DEE-684F-AEEA-6CE4A0FF96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365EB8-A7DC-3C4A-8204-72D1A27CFB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30B45C-0D66-F04B-BED7-D2C9749D5C0E}" type="slidenum">
              <a:rPr lang="en-US" smtClean="0"/>
              <a:t>‹#›</a:t>
            </a:fld>
            <a:endParaRPr lang="en-US"/>
          </a:p>
        </p:txBody>
      </p:sp>
    </p:spTree>
    <p:extLst>
      <p:ext uri="{BB962C8B-B14F-4D97-AF65-F5344CB8AC3E}">
        <p14:creationId xmlns:p14="http://schemas.microsoft.com/office/powerpoint/2010/main" val="2165262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buzzell@fi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FD1D-FF50-B64B-87DD-D4486FBC730C}"/>
              </a:ext>
            </a:extLst>
          </p:cNvPr>
          <p:cNvSpPr>
            <a:spLocks noGrp="1"/>
          </p:cNvSpPr>
          <p:nvPr>
            <p:ph type="ctrTitle"/>
          </p:nvPr>
        </p:nvSpPr>
        <p:spPr/>
        <p:txBody>
          <a:bodyPr>
            <a:normAutofit/>
          </a:bodyPr>
          <a:lstStyle/>
          <a:p>
            <a:r>
              <a:rPr lang="en-US" b="1" dirty="0"/>
              <a:t>Lecture Module: Recording and Preprocessing EEG Data</a:t>
            </a:r>
            <a:endParaRPr lang="en-US" i="1" dirty="0"/>
          </a:p>
        </p:txBody>
      </p:sp>
      <p:sp>
        <p:nvSpPr>
          <p:cNvPr id="3" name="Subtitle 2">
            <a:extLst>
              <a:ext uri="{FF2B5EF4-FFF2-40B4-BE49-F238E27FC236}">
                <a16:creationId xmlns:a16="http://schemas.microsoft.com/office/drawing/2014/main" id="{6FF71C84-3253-194B-87D5-54AE89CF72CB}"/>
              </a:ext>
            </a:extLst>
          </p:cNvPr>
          <p:cNvSpPr>
            <a:spLocks noGrp="1"/>
          </p:cNvSpPr>
          <p:nvPr>
            <p:ph type="subTitle" idx="1"/>
          </p:nvPr>
        </p:nvSpPr>
        <p:spPr/>
        <p:txBody>
          <a:bodyPr/>
          <a:lstStyle/>
          <a:p>
            <a:r>
              <a:rPr lang="en-US" dirty="0"/>
              <a:t>George A. Buzzell</a:t>
            </a:r>
          </a:p>
          <a:p>
            <a:r>
              <a:rPr lang="en-US" dirty="0"/>
              <a:t>Florida International University</a:t>
            </a:r>
          </a:p>
        </p:txBody>
      </p:sp>
      <p:sp>
        <p:nvSpPr>
          <p:cNvPr id="4" name="Subtitle 2">
            <a:extLst>
              <a:ext uri="{FF2B5EF4-FFF2-40B4-BE49-F238E27FC236}">
                <a16:creationId xmlns:a16="http://schemas.microsoft.com/office/drawing/2014/main" id="{5D4F6F6B-EB89-B84B-B9E1-1726BD9A8A2F}"/>
              </a:ext>
            </a:extLst>
          </p:cNvPr>
          <p:cNvSpPr txBox="1">
            <a:spLocks/>
          </p:cNvSpPr>
          <p:nvPr/>
        </p:nvSpPr>
        <p:spPr>
          <a:xfrm>
            <a:off x="1469406" y="5188563"/>
            <a:ext cx="9253188"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600" i="1" dirty="0"/>
              <a:t>George Buzzell does not take credit for any of the images presented in these lecture slides. All images were sourced from materials available from Steven J. Luck, Michael X. Cohen, or identified through generic google image searches. Appropriate credit for all images/figures can be identified through a reverse image search or by requesting this information directly from George Buzzell at </a:t>
            </a:r>
            <a:r>
              <a:rPr lang="en-US" sz="1600" i="1" dirty="0">
                <a:hlinkClick r:id="rId2"/>
              </a:rPr>
              <a:t>gbuzzell@fiu.edu</a:t>
            </a:r>
            <a:r>
              <a:rPr lang="en-US" sz="1600" i="1" dirty="0"/>
              <a:t>. George Buzzell acknowledges the influence of the EEG books and videos by Michael X. Cohen and Steven J. Luck in creating these lectures.</a:t>
            </a:r>
          </a:p>
          <a:p>
            <a:pPr algn="just"/>
            <a:endParaRPr lang="en-US" sz="1600" i="1" dirty="0"/>
          </a:p>
          <a:p>
            <a:pPr algn="just"/>
            <a:endParaRPr lang="en-US" sz="1600" i="1" dirty="0"/>
          </a:p>
        </p:txBody>
      </p:sp>
    </p:spTree>
    <p:extLst>
      <p:ext uri="{BB962C8B-B14F-4D97-AF65-F5344CB8AC3E}">
        <p14:creationId xmlns:p14="http://schemas.microsoft.com/office/powerpoint/2010/main" val="1612452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8748" y="274638"/>
            <a:ext cx="8476967" cy="1143000"/>
          </a:xfrm>
        </p:spPr>
        <p:txBody>
          <a:bodyPr>
            <a:normAutofit fontScale="90000"/>
          </a:bodyPr>
          <a:lstStyle/>
          <a:p>
            <a:r>
              <a:rPr lang="en-US" dirty="0"/>
              <a:t>Independent Components Analysis (ICA)</a:t>
            </a:r>
          </a:p>
        </p:txBody>
      </p:sp>
      <p:pic>
        <p:nvPicPr>
          <p:cNvPr id="4" name="Picture 3"/>
          <p:cNvPicPr>
            <a:picLocks noChangeAspect="1"/>
          </p:cNvPicPr>
          <p:nvPr/>
        </p:nvPicPr>
        <p:blipFill>
          <a:blip r:embed="rId2"/>
          <a:stretch>
            <a:fillRect/>
          </a:stretch>
        </p:blipFill>
        <p:spPr>
          <a:xfrm>
            <a:off x="1646903" y="1395886"/>
            <a:ext cx="8686349" cy="4302201"/>
          </a:xfrm>
          <a:prstGeom prst="rect">
            <a:avLst/>
          </a:prstGeom>
        </p:spPr>
      </p:pic>
      <p:sp>
        <p:nvSpPr>
          <p:cNvPr id="5" name="Content Placeholder 2">
            <a:extLst>
              <a:ext uri="{FF2B5EF4-FFF2-40B4-BE49-F238E27FC236}">
                <a16:creationId xmlns:a16="http://schemas.microsoft.com/office/drawing/2014/main" id="{E7F03A34-3E68-8843-8C37-E636F1DC4027}"/>
              </a:ext>
            </a:extLst>
          </p:cNvPr>
          <p:cNvSpPr>
            <a:spLocks noGrp="1"/>
          </p:cNvSpPr>
          <p:nvPr>
            <p:ph idx="1"/>
          </p:nvPr>
        </p:nvSpPr>
        <p:spPr>
          <a:xfrm>
            <a:off x="838200" y="5729748"/>
            <a:ext cx="10515600" cy="1029776"/>
          </a:xfrm>
        </p:spPr>
        <p:txBody>
          <a:bodyPr>
            <a:normAutofit fontScale="85000" lnSpcReduction="10000"/>
          </a:bodyPr>
          <a:lstStyle/>
          <a:p>
            <a:r>
              <a:rPr lang="en-US" dirty="0"/>
              <a:t>ICA identifies n independent components equal to n sources of data (channels)</a:t>
            </a:r>
          </a:p>
          <a:p>
            <a:r>
              <a:rPr lang="en-US" dirty="0"/>
              <a:t>Allows us to model and remove physiological noise (blinks, saccades, EMG)</a:t>
            </a:r>
          </a:p>
          <a:p>
            <a:endParaRPr lang="en-US" dirty="0"/>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1263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408" y="308919"/>
            <a:ext cx="8229600" cy="1143000"/>
          </a:xfrm>
        </p:spPr>
        <p:txBody>
          <a:bodyPr/>
          <a:lstStyle/>
          <a:p>
            <a:r>
              <a:rPr lang="en-US" dirty="0"/>
              <a:t>Preparing for ICA</a:t>
            </a:r>
          </a:p>
        </p:txBody>
      </p:sp>
      <p:sp>
        <p:nvSpPr>
          <p:cNvPr id="3" name="Content Placeholder 2"/>
          <p:cNvSpPr>
            <a:spLocks noGrp="1"/>
          </p:cNvSpPr>
          <p:nvPr>
            <p:ph idx="1"/>
          </p:nvPr>
        </p:nvSpPr>
        <p:spPr>
          <a:xfrm>
            <a:off x="1083408" y="1674341"/>
            <a:ext cx="10323871" cy="5600556"/>
          </a:xfrm>
        </p:spPr>
        <p:txBody>
          <a:bodyPr>
            <a:normAutofit/>
          </a:bodyPr>
          <a:lstStyle/>
          <a:p>
            <a:r>
              <a:rPr lang="en-US" dirty="0"/>
              <a:t>The ICA decomposition is sensitive to non-</a:t>
            </a:r>
            <a:r>
              <a:rPr lang="en-US" dirty="0" err="1"/>
              <a:t>stationarity</a:t>
            </a:r>
            <a:r>
              <a:rPr lang="en-US" dirty="0"/>
              <a:t> in the data</a:t>
            </a:r>
          </a:p>
          <a:p>
            <a:pPr lvl="1"/>
            <a:r>
              <a:rPr lang="en-US" dirty="0"/>
              <a:t>Slow drifts, Muscle artifact</a:t>
            </a:r>
          </a:p>
          <a:p>
            <a:endParaRPr lang="en-US" dirty="0"/>
          </a:p>
          <a:p>
            <a:r>
              <a:rPr lang="en-US" dirty="0"/>
              <a:t>Can remove slow drift with high-pass filter (1Hz)</a:t>
            </a:r>
          </a:p>
          <a:p>
            <a:endParaRPr lang="en-US" dirty="0"/>
          </a:p>
          <a:p>
            <a:r>
              <a:rPr lang="en-US" dirty="0"/>
              <a:t>Can remove muscle artifact by cutting out those portions of the data </a:t>
            </a:r>
          </a:p>
          <a:p>
            <a:endParaRPr lang="en-US" dirty="0"/>
          </a:p>
          <a:p>
            <a:r>
              <a:rPr lang="en-US" dirty="0"/>
              <a:t>These “solutions” change the data and yield less of it</a:t>
            </a:r>
          </a:p>
        </p:txBody>
      </p:sp>
    </p:spTree>
    <p:extLst>
      <p:ext uri="{BB962C8B-B14F-4D97-AF65-F5344CB8AC3E}">
        <p14:creationId xmlns:p14="http://schemas.microsoft.com/office/powerpoint/2010/main" val="3146317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
            <a:ext cx="9094839" cy="1143000"/>
          </a:xfrm>
        </p:spPr>
        <p:txBody>
          <a:bodyPr>
            <a:normAutofit fontScale="90000"/>
          </a:bodyPr>
          <a:lstStyle/>
          <a:p>
            <a:r>
              <a:rPr lang="en-US" dirty="0"/>
              <a:t>Alternative approach to preparing for ICA</a:t>
            </a:r>
          </a:p>
        </p:txBody>
      </p:sp>
      <p:sp>
        <p:nvSpPr>
          <p:cNvPr id="3" name="Content Placeholder 2"/>
          <p:cNvSpPr>
            <a:spLocks noGrp="1"/>
          </p:cNvSpPr>
          <p:nvPr>
            <p:ph idx="1"/>
          </p:nvPr>
        </p:nvSpPr>
        <p:spPr>
          <a:xfrm>
            <a:off x="838200" y="1252537"/>
            <a:ext cx="10515600" cy="4924426"/>
          </a:xfrm>
        </p:spPr>
        <p:txBody>
          <a:bodyPr>
            <a:normAutofit fontScale="92500" lnSpcReduction="10000"/>
          </a:bodyPr>
          <a:lstStyle/>
          <a:p>
            <a:r>
              <a:rPr lang="en-US" dirty="0"/>
              <a:t>Use approach created by </a:t>
            </a:r>
            <a:r>
              <a:rPr lang="en-US" dirty="0" err="1"/>
              <a:t>Debner</a:t>
            </a:r>
            <a:r>
              <a:rPr lang="en-US" dirty="0"/>
              <a:t> and colleagues</a:t>
            </a:r>
          </a:p>
          <a:p>
            <a:r>
              <a:rPr lang="en-US" dirty="0"/>
              <a:t>Make copy of data</a:t>
            </a:r>
          </a:p>
          <a:p>
            <a:pPr lvl="1"/>
            <a:r>
              <a:rPr lang="en-US" dirty="0"/>
              <a:t>High-pass filter at 1 Hz</a:t>
            </a:r>
          </a:p>
          <a:p>
            <a:pPr lvl="1"/>
            <a:r>
              <a:rPr lang="en-US" dirty="0"/>
              <a:t>Epoch into arbitrary 1-s epochs</a:t>
            </a:r>
          </a:p>
          <a:p>
            <a:pPr lvl="1"/>
            <a:r>
              <a:rPr lang="en-US" dirty="0"/>
              <a:t>Automated rejection of noisy epochs</a:t>
            </a:r>
          </a:p>
          <a:p>
            <a:pPr lvl="2"/>
            <a:r>
              <a:rPr lang="en-US" dirty="0"/>
              <a:t>+/- 1000 microvolts</a:t>
            </a:r>
          </a:p>
          <a:p>
            <a:pPr lvl="2"/>
            <a:r>
              <a:rPr lang="en-US" dirty="0"/>
              <a:t>+/- 30 </a:t>
            </a:r>
            <a:r>
              <a:rPr lang="en-US" dirty="0" err="1"/>
              <a:t>db</a:t>
            </a:r>
            <a:r>
              <a:rPr lang="en-US" dirty="0"/>
              <a:t> in 20-40 </a:t>
            </a:r>
            <a:r>
              <a:rPr lang="en-US" dirty="0" err="1"/>
              <a:t>hz</a:t>
            </a:r>
            <a:r>
              <a:rPr lang="en-US" dirty="0"/>
              <a:t> (</a:t>
            </a:r>
            <a:r>
              <a:rPr lang="en-US" dirty="0" err="1"/>
              <a:t>emg</a:t>
            </a:r>
            <a:r>
              <a:rPr lang="en-US" dirty="0"/>
              <a:t>)</a:t>
            </a:r>
          </a:p>
          <a:p>
            <a:r>
              <a:rPr lang="en-US" dirty="0"/>
              <a:t>Run ICA on copied-cleaned data</a:t>
            </a:r>
          </a:p>
          <a:p>
            <a:r>
              <a:rPr lang="en-US" dirty="0"/>
              <a:t>Get ICA weights from the copied-cleaned data and copy these back to original dataset</a:t>
            </a:r>
          </a:p>
          <a:p>
            <a:r>
              <a:rPr lang="en-US" dirty="0"/>
              <a:t>Why do we run ICA on a copy? </a:t>
            </a:r>
          </a:p>
          <a:p>
            <a:pPr lvl="1"/>
            <a:r>
              <a:rPr lang="en-US" dirty="0"/>
              <a:t>Allows us to improve ICA via filter/cleaning, but still have data we can analyze with lower frequencies</a:t>
            </a:r>
          </a:p>
          <a:p>
            <a:endParaRPr lang="en-US" dirty="0"/>
          </a:p>
        </p:txBody>
      </p:sp>
    </p:spTree>
    <p:extLst>
      <p:ext uri="{BB962C8B-B14F-4D97-AF65-F5344CB8AC3E}">
        <p14:creationId xmlns:p14="http://schemas.microsoft.com/office/powerpoint/2010/main" val="3014520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9675"/>
            <a:ext cx="8229600" cy="1143000"/>
          </a:xfrm>
        </p:spPr>
        <p:txBody>
          <a:bodyPr/>
          <a:lstStyle/>
          <a:p>
            <a:r>
              <a:rPr lang="en-US" dirty="0"/>
              <a:t>ICA Results</a:t>
            </a:r>
          </a:p>
        </p:txBody>
      </p:sp>
      <p:pic>
        <p:nvPicPr>
          <p:cNvPr id="6" name="Picture 5"/>
          <p:cNvPicPr>
            <a:picLocks noChangeAspect="1"/>
          </p:cNvPicPr>
          <p:nvPr/>
        </p:nvPicPr>
        <p:blipFill>
          <a:blip r:embed="rId2"/>
          <a:stretch>
            <a:fillRect/>
          </a:stretch>
        </p:blipFill>
        <p:spPr>
          <a:xfrm>
            <a:off x="1981200" y="1123325"/>
            <a:ext cx="7696705" cy="5546450"/>
          </a:xfrm>
          <a:prstGeom prst="rect">
            <a:avLst/>
          </a:prstGeom>
        </p:spPr>
      </p:pic>
    </p:spTree>
    <p:extLst>
      <p:ext uri="{BB962C8B-B14F-4D97-AF65-F5344CB8AC3E}">
        <p14:creationId xmlns:p14="http://schemas.microsoft.com/office/powerpoint/2010/main" val="2653699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Identify/Reject Artifact-ICA</a:t>
            </a:r>
          </a:p>
        </p:txBody>
      </p:sp>
      <p:sp>
        <p:nvSpPr>
          <p:cNvPr id="3" name="Content Placeholder 2"/>
          <p:cNvSpPr>
            <a:spLocks noGrp="1"/>
          </p:cNvSpPr>
          <p:nvPr>
            <p:ph idx="1"/>
          </p:nvPr>
        </p:nvSpPr>
        <p:spPr>
          <a:xfrm>
            <a:off x="1981199" y="1143000"/>
            <a:ext cx="9436443" cy="5715000"/>
          </a:xfrm>
        </p:spPr>
        <p:txBody>
          <a:bodyPr>
            <a:normAutofit/>
          </a:bodyPr>
          <a:lstStyle/>
          <a:p>
            <a:r>
              <a:rPr lang="en-US" dirty="0"/>
              <a:t>ADJUST automatically detects artifact-ICA components</a:t>
            </a:r>
          </a:p>
          <a:p>
            <a:endParaRPr lang="en-US" dirty="0"/>
          </a:p>
          <a:p>
            <a:endParaRPr lang="en-US" dirty="0"/>
          </a:p>
          <a:p>
            <a:endParaRPr lang="en-US" dirty="0"/>
          </a:p>
          <a:p>
            <a:endParaRPr lang="en-US" dirty="0"/>
          </a:p>
          <a:p>
            <a:endParaRPr lang="en-US" dirty="0"/>
          </a:p>
          <a:p>
            <a:endParaRPr lang="en-US" dirty="0"/>
          </a:p>
          <a:p>
            <a:endParaRPr lang="en-US" dirty="0"/>
          </a:p>
          <a:p>
            <a:r>
              <a:rPr lang="en-US" dirty="0"/>
              <a:t>Always double-check results!</a:t>
            </a:r>
          </a:p>
          <a:p>
            <a:r>
              <a:rPr lang="en-US" dirty="0"/>
              <a:t>Select/remove artifact components</a:t>
            </a:r>
          </a:p>
        </p:txBody>
      </p:sp>
      <p:pic>
        <p:nvPicPr>
          <p:cNvPr id="4" name="Picture 3"/>
          <p:cNvPicPr>
            <a:picLocks noChangeAspect="1"/>
          </p:cNvPicPr>
          <p:nvPr/>
        </p:nvPicPr>
        <p:blipFill>
          <a:blip r:embed="rId2"/>
          <a:stretch>
            <a:fillRect/>
          </a:stretch>
        </p:blipFill>
        <p:spPr>
          <a:xfrm>
            <a:off x="2264143" y="1689361"/>
            <a:ext cx="6857474" cy="3479277"/>
          </a:xfrm>
          <a:prstGeom prst="rect">
            <a:avLst/>
          </a:prstGeom>
        </p:spPr>
      </p:pic>
    </p:spTree>
    <p:extLst>
      <p:ext uri="{BB962C8B-B14F-4D97-AF65-F5344CB8AC3E}">
        <p14:creationId xmlns:p14="http://schemas.microsoft.com/office/powerpoint/2010/main" val="297635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6B40-B441-DC43-8AD0-E196FC622D18}"/>
              </a:ext>
            </a:extLst>
          </p:cNvPr>
          <p:cNvSpPr>
            <a:spLocks noGrp="1"/>
          </p:cNvSpPr>
          <p:nvPr>
            <p:ph type="title"/>
          </p:nvPr>
        </p:nvSpPr>
        <p:spPr/>
        <p:txBody>
          <a:bodyPr/>
          <a:lstStyle/>
          <a:p>
            <a:r>
              <a:rPr lang="en-US" dirty="0"/>
              <a:t>Interpolate missing channels</a:t>
            </a:r>
          </a:p>
        </p:txBody>
      </p:sp>
      <p:sp>
        <p:nvSpPr>
          <p:cNvPr id="3" name="Content Placeholder 2">
            <a:extLst>
              <a:ext uri="{FF2B5EF4-FFF2-40B4-BE49-F238E27FC236}">
                <a16:creationId xmlns:a16="http://schemas.microsoft.com/office/drawing/2014/main" id="{1359D63D-1D12-6543-B347-48E06FE1DE53}"/>
              </a:ext>
            </a:extLst>
          </p:cNvPr>
          <p:cNvSpPr>
            <a:spLocks noGrp="1"/>
          </p:cNvSpPr>
          <p:nvPr>
            <p:ph idx="1"/>
          </p:nvPr>
        </p:nvSpPr>
        <p:spPr/>
        <p:txBody>
          <a:bodyPr/>
          <a:lstStyle/>
          <a:p>
            <a:r>
              <a:rPr lang="en-US" dirty="0"/>
              <a:t>We rejected bad channels and need to now interpolate them</a:t>
            </a:r>
          </a:p>
          <a:p>
            <a:endParaRPr lang="en-US" dirty="0"/>
          </a:p>
          <a:p>
            <a:r>
              <a:rPr lang="en-US" dirty="0"/>
              <a:t>Spherical spline interpolation</a:t>
            </a:r>
          </a:p>
          <a:p>
            <a:endParaRPr lang="en-US" dirty="0"/>
          </a:p>
          <a:p>
            <a:r>
              <a:rPr lang="en-US" dirty="0"/>
              <a:t>Basically, models the whole head, instead of just using nearby electrodes</a:t>
            </a:r>
          </a:p>
          <a:p>
            <a:endParaRPr lang="en-US" dirty="0"/>
          </a:p>
        </p:txBody>
      </p:sp>
      <p:pic>
        <p:nvPicPr>
          <p:cNvPr id="4" name="Picture 3">
            <a:extLst>
              <a:ext uri="{FF2B5EF4-FFF2-40B4-BE49-F238E27FC236}">
                <a16:creationId xmlns:a16="http://schemas.microsoft.com/office/drawing/2014/main" id="{C2D665A5-98B6-2441-B2D7-A53CCAFE5F86}"/>
              </a:ext>
            </a:extLst>
          </p:cNvPr>
          <p:cNvPicPr>
            <a:picLocks noChangeAspect="1"/>
          </p:cNvPicPr>
          <p:nvPr/>
        </p:nvPicPr>
        <p:blipFill>
          <a:blip r:embed="rId2"/>
          <a:stretch>
            <a:fillRect/>
          </a:stretch>
        </p:blipFill>
        <p:spPr>
          <a:xfrm>
            <a:off x="6096000" y="4331535"/>
            <a:ext cx="2401501" cy="2625319"/>
          </a:xfrm>
          <a:prstGeom prst="rect">
            <a:avLst/>
          </a:prstGeom>
        </p:spPr>
      </p:pic>
    </p:spTree>
    <p:extLst>
      <p:ext uri="{BB962C8B-B14F-4D97-AF65-F5344CB8AC3E}">
        <p14:creationId xmlns:p14="http://schemas.microsoft.com/office/powerpoint/2010/main" val="2270737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DC4D-E59E-4D4E-A3D0-194D8B05BACE}"/>
              </a:ext>
            </a:extLst>
          </p:cNvPr>
          <p:cNvSpPr>
            <a:spLocks noGrp="1"/>
          </p:cNvSpPr>
          <p:nvPr>
            <p:ph type="title"/>
          </p:nvPr>
        </p:nvSpPr>
        <p:spPr/>
        <p:txBody>
          <a:bodyPr/>
          <a:lstStyle/>
          <a:p>
            <a:r>
              <a:rPr lang="en-US" dirty="0"/>
              <a:t>Re-reference</a:t>
            </a:r>
          </a:p>
        </p:txBody>
      </p:sp>
      <p:sp>
        <p:nvSpPr>
          <p:cNvPr id="3" name="Content Placeholder 2">
            <a:extLst>
              <a:ext uri="{FF2B5EF4-FFF2-40B4-BE49-F238E27FC236}">
                <a16:creationId xmlns:a16="http://schemas.microsoft.com/office/drawing/2014/main" id="{EE61EAE7-D68F-2441-A4CC-974B4A8EF3D8}"/>
              </a:ext>
            </a:extLst>
          </p:cNvPr>
          <p:cNvSpPr>
            <a:spLocks noGrp="1"/>
          </p:cNvSpPr>
          <p:nvPr>
            <p:ph idx="1"/>
          </p:nvPr>
        </p:nvSpPr>
        <p:spPr>
          <a:xfrm>
            <a:off x="838200" y="1825625"/>
            <a:ext cx="10515600" cy="4855394"/>
          </a:xfrm>
        </p:spPr>
        <p:txBody>
          <a:bodyPr>
            <a:normAutofit fontScale="92500" lnSpcReduction="20000"/>
          </a:bodyPr>
          <a:lstStyle/>
          <a:p>
            <a:r>
              <a:rPr lang="en-US" dirty="0"/>
              <a:t>One common approach is to use the mastoids as the reference</a:t>
            </a:r>
          </a:p>
          <a:p>
            <a:pPr lvl="1"/>
            <a:r>
              <a:rPr lang="en-US" dirty="0"/>
              <a:t>You are distorting what you can see, but everyone uses the same distorted images, so they are comparable across labs</a:t>
            </a:r>
          </a:p>
          <a:p>
            <a:pPr lvl="1"/>
            <a:endParaRPr lang="en-US" dirty="0"/>
          </a:p>
          <a:p>
            <a:r>
              <a:rPr lang="en-US" dirty="0"/>
              <a:t>The other option is to use an average reference</a:t>
            </a:r>
          </a:p>
          <a:p>
            <a:pPr lvl="1"/>
            <a:r>
              <a:rPr lang="en-US" dirty="0"/>
              <a:t>The average of all other channels is used as the reference</a:t>
            </a:r>
          </a:p>
          <a:p>
            <a:pPr lvl="1"/>
            <a:r>
              <a:rPr lang="en-US" dirty="0"/>
              <a:t>If you perfectly measured the entire volume, this would be ideal…</a:t>
            </a:r>
          </a:p>
          <a:p>
            <a:pPr lvl="1"/>
            <a:endParaRPr lang="en-US" dirty="0"/>
          </a:p>
          <a:p>
            <a:r>
              <a:rPr lang="en-US" dirty="0"/>
              <a:t>Benefit of an average reference is that you are not missing any data</a:t>
            </a:r>
          </a:p>
          <a:p>
            <a:pPr lvl="1"/>
            <a:r>
              <a:rPr lang="en-US" dirty="0"/>
              <a:t>Downsides are that you don’t meet true assumptions for average reference and it may be more difficult to compare your data to others</a:t>
            </a:r>
          </a:p>
          <a:p>
            <a:pPr lvl="1"/>
            <a:endParaRPr lang="en-US" dirty="0"/>
          </a:p>
          <a:p>
            <a:r>
              <a:rPr lang="en-US" dirty="0"/>
              <a:t>Use average reference, but understand limitations and be familiar with the other most common reference: mastoid reference</a:t>
            </a:r>
          </a:p>
          <a:p>
            <a:pPr lvl="1"/>
            <a:endParaRPr lang="en-US" dirty="0"/>
          </a:p>
        </p:txBody>
      </p:sp>
    </p:spTree>
    <p:extLst>
      <p:ext uri="{BB962C8B-B14F-4D97-AF65-F5344CB8AC3E}">
        <p14:creationId xmlns:p14="http://schemas.microsoft.com/office/powerpoint/2010/main" val="357033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6B40-B441-DC43-8AD0-E196FC622D18}"/>
              </a:ext>
            </a:extLst>
          </p:cNvPr>
          <p:cNvSpPr>
            <a:spLocks noGrp="1"/>
          </p:cNvSpPr>
          <p:nvPr>
            <p:ph type="title"/>
          </p:nvPr>
        </p:nvSpPr>
        <p:spPr>
          <a:xfrm>
            <a:off x="838199" y="365125"/>
            <a:ext cx="11004755" cy="1325563"/>
          </a:xfrm>
        </p:spPr>
        <p:txBody>
          <a:bodyPr/>
          <a:lstStyle/>
          <a:p>
            <a:r>
              <a:rPr lang="en-US" dirty="0"/>
              <a:t>Additional steps (technically not preprocessing)</a:t>
            </a:r>
          </a:p>
        </p:txBody>
      </p:sp>
      <p:sp>
        <p:nvSpPr>
          <p:cNvPr id="3" name="Content Placeholder 2">
            <a:extLst>
              <a:ext uri="{FF2B5EF4-FFF2-40B4-BE49-F238E27FC236}">
                <a16:creationId xmlns:a16="http://schemas.microsoft.com/office/drawing/2014/main" id="{1359D63D-1D12-6543-B347-48E06FE1DE53}"/>
              </a:ext>
            </a:extLst>
          </p:cNvPr>
          <p:cNvSpPr>
            <a:spLocks noGrp="1"/>
          </p:cNvSpPr>
          <p:nvPr>
            <p:ph idx="1"/>
          </p:nvPr>
        </p:nvSpPr>
        <p:spPr/>
        <p:txBody>
          <a:bodyPr/>
          <a:lstStyle/>
          <a:p>
            <a:pPr marL="0" indent="0">
              <a:buNone/>
            </a:pPr>
            <a:r>
              <a:rPr lang="en-US" dirty="0"/>
              <a:t>Label data</a:t>
            </a:r>
          </a:p>
          <a:p>
            <a:r>
              <a:rPr lang="en-US" dirty="0"/>
              <a:t>Find markers of interest, add additional fields of interest</a:t>
            </a:r>
          </a:p>
          <a:p>
            <a:r>
              <a:rPr lang="en-US" dirty="0"/>
              <a:t>Over-label! Never know what will be interesting later</a:t>
            </a:r>
          </a:p>
          <a:p>
            <a:pPr marL="0" indent="0">
              <a:buNone/>
            </a:pPr>
            <a:r>
              <a:rPr lang="en-US" dirty="0"/>
              <a:t>Epoch data</a:t>
            </a:r>
          </a:p>
          <a:p>
            <a:r>
              <a:rPr lang="en-US" dirty="0"/>
              <a:t>Correct marker timing offsets before </a:t>
            </a:r>
            <a:r>
              <a:rPr lang="en-US" dirty="0" err="1"/>
              <a:t>epoching</a:t>
            </a:r>
            <a:endParaRPr lang="en-US" dirty="0"/>
          </a:p>
          <a:p>
            <a:r>
              <a:rPr lang="en-US" dirty="0"/>
              <a:t>Find markers of interest and cut data around markers</a:t>
            </a:r>
          </a:p>
          <a:p>
            <a:r>
              <a:rPr lang="en-US" dirty="0"/>
              <a:t>Size of epochs may differ for Fourier vs. ERPs vs. TF</a:t>
            </a:r>
          </a:p>
          <a:p>
            <a:endParaRPr lang="en-US" dirty="0"/>
          </a:p>
        </p:txBody>
      </p:sp>
    </p:spTree>
    <p:extLst>
      <p:ext uri="{BB962C8B-B14F-4D97-AF65-F5344CB8AC3E}">
        <p14:creationId xmlns:p14="http://schemas.microsoft.com/office/powerpoint/2010/main" val="2832677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40D4-4871-F340-85DA-E8710C57512A}"/>
              </a:ext>
            </a:extLst>
          </p:cNvPr>
          <p:cNvSpPr>
            <a:spLocks noGrp="1"/>
          </p:cNvSpPr>
          <p:nvPr>
            <p:ph type="title"/>
          </p:nvPr>
        </p:nvSpPr>
        <p:spPr/>
        <p:txBody>
          <a:bodyPr/>
          <a:lstStyle/>
          <a:p>
            <a:r>
              <a:rPr lang="en-US" dirty="0"/>
              <a:t>Stimulus presentation and response recording</a:t>
            </a:r>
          </a:p>
        </p:txBody>
      </p:sp>
      <p:sp>
        <p:nvSpPr>
          <p:cNvPr id="3" name="Content Placeholder 2">
            <a:extLst>
              <a:ext uri="{FF2B5EF4-FFF2-40B4-BE49-F238E27FC236}">
                <a16:creationId xmlns:a16="http://schemas.microsoft.com/office/drawing/2014/main" id="{484BDB68-3C01-D04E-A671-2F7923971004}"/>
              </a:ext>
            </a:extLst>
          </p:cNvPr>
          <p:cNvSpPr>
            <a:spLocks noGrp="1"/>
          </p:cNvSpPr>
          <p:nvPr>
            <p:ph idx="1"/>
          </p:nvPr>
        </p:nvSpPr>
        <p:spPr>
          <a:xfrm>
            <a:off x="838200" y="1825624"/>
            <a:ext cx="10515600" cy="4848307"/>
          </a:xfrm>
        </p:spPr>
        <p:txBody>
          <a:bodyPr/>
          <a:lstStyle/>
          <a:p>
            <a:r>
              <a:rPr lang="en-US" dirty="0"/>
              <a:t>When stimuli are presented, or responses recorded, a timing marker is sent to EEG file</a:t>
            </a:r>
          </a:p>
          <a:p>
            <a:pPr lvl="1"/>
            <a:r>
              <a:rPr lang="en-US" dirty="0"/>
              <a:t>Allows us to match cognitive event to neural recording</a:t>
            </a:r>
          </a:p>
          <a:p>
            <a:r>
              <a:rPr lang="en-US" dirty="0"/>
              <a:t>There is ALWAYS a non-zero error in the timing of these markers*</a:t>
            </a:r>
          </a:p>
          <a:p>
            <a:r>
              <a:rPr lang="en-US" dirty="0"/>
              <a:t>Timing offset is unique for stimulus onset and recording</a:t>
            </a:r>
          </a:p>
          <a:p>
            <a:pPr lvl="1"/>
            <a:r>
              <a:rPr lang="en-US" dirty="0"/>
              <a:t>Separately influence stim-locked vs. response-locked markers</a:t>
            </a:r>
          </a:p>
          <a:p>
            <a:r>
              <a:rPr lang="en-US" dirty="0"/>
              <a:t>Critical to minimize and correct for these offsets</a:t>
            </a:r>
          </a:p>
          <a:p>
            <a:r>
              <a:rPr lang="en-US" dirty="0"/>
              <a:t>A systematic (constant) offset is not a big issue, can measure/correct</a:t>
            </a:r>
          </a:p>
          <a:p>
            <a:pPr lvl="1"/>
            <a:r>
              <a:rPr lang="en-US" dirty="0"/>
              <a:t>A variable and unpredictable offset is a very big issue and must be fixed</a:t>
            </a:r>
          </a:p>
          <a:p>
            <a:r>
              <a:rPr lang="en-US" dirty="0"/>
              <a:t>Measure/record timing offsets monthly for quality control</a:t>
            </a:r>
          </a:p>
          <a:p>
            <a:endParaRPr lang="en-US" dirty="0"/>
          </a:p>
        </p:txBody>
      </p:sp>
    </p:spTree>
    <p:extLst>
      <p:ext uri="{BB962C8B-B14F-4D97-AF65-F5344CB8AC3E}">
        <p14:creationId xmlns:p14="http://schemas.microsoft.com/office/powerpoint/2010/main" val="3698212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6B40-B441-DC43-8AD0-E196FC622D18}"/>
              </a:ext>
            </a:extLst>
          </p:cNvPr>
          <p:cNvSpPr>
            <a:spLocks noGrp="1"/>
          </p:cNvSpPr>
          <p:nvPr>
            <p:ph type="title"/>
          </p:nvPr>
        </p:nvSpPr>
        <p:spPr/>
        <p:txBody>
          <a:bodyPr/>
          <a:lstStyle/>
          <a:p>
            <a:r>
              <a:rPr lang="en-US" dirty="0"/>
              <a:t>Final Rejection</a:t>
            </a:r>
          </a:p>
        </p:txBody>
      </p:sp>
      <p:sp>
        <p:nvSpPr>
          <p:cNvPr id="3" name="Content Placeholder 2">
            <a:extLst>
              <a:ext uri="{FF2B5EF4-FFF2-40B4-BE49-F238E27FC236}">
                <a16:creationId xmlns:a16="http://schemas.microsoft.com/office/drawing/2014/main" id="{1359D63D-1D12-6543-B347-48E06FE1DE53}"/>
              </a:ext>
            </a:extLst>
          </p:cNvPr>
          <p:cNvSpPr>
            <a:spLocks noGrp="1"/>
          </p:cNvSpPr>
          <p:nvPr>
            <p:ph idx="1"/>
          </p:nvPr>
        </p:nvSpPr>
        <p:spPr/>
        <p:txBody>
          <a:bodyPr>
            <a:normAutofit lnSpcReduction="10000"/>
          </a:bodyPr>
          <a:lstStyle/>
          <a:p>
            <a:r>
              <a:rPr lang="en-US" dirty="0"/>
              <a:t>After </a:t>
            </a:r>
            <a:r>
              <a:rPr lang="en-US" dirty="0" err="1"/>
              <a:t>epoching</a:t>
            </a:r>
            <a:r>
              <a:rPr lang="en-US" dirty="0"/>
              <a:t> your data, perform a final rejection of epochs that contain artifacts</a:t>
            </a:r>
          </a:p>
          <a:p>
            <a:endParaRPr lang="en-US" dirty="0"/>
          </a:p>
          <a:p>
            <a:r>
              <a:rPr lang="en-US" dirty="0"/>
              <a:t>It is common to still have some residual blink artifact not captured by ICA removal</a:t>
            </a:r>
          </a:p>
          <a:p>
            <a:endParaRPr lang="en-US" dirty="0"/>
          </a:p>
          <a:p>
            <a:r>
              <a:rPr lang="en-US" dirty="0"/>
              <a:t>Never assume that ICA is working perfectly… critical to perform a final rejection</a:t>
            </a:r>
          </a:p>
          <a:p>
            <a:pPr lvl="1"/>
            <a:r>
              <a:rPr lang="en-US" dirty="0"/>
              <a:t>One based on ocular</a:t>
            </a:r>
          </a:p>
          <a:p>
            <a:pPr lvl="1"/>
            <a:r>
              <a:rPr lang="en-US" dirty="0"/>
              <a:t>Additional rejection/interpolation for all other channels</a:t>
            </a:r>
          </a:p>
          <a:p>
            <a:endParaRPr lang="en-US" dirty="0"/>
          </a:p>
        </p:txBody>
      </p:sp>
    </p:spTree>
    <p:extLst>
      <p:ext uri="{BB962C8B-B14F-4D97-AF65-F5344CB8AC3E}">
        <p14:creationId xmlns:p14="http://schemas.microsoft.com/office/powerpoint/2010/main" val="396170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22C9-9D48-5448-86E7-083ECA1356EA}"/>
              </a:ext>
            </a:extLst>
          </p:cNvPr>
          <p:cNvSpPr>
            <a:spLocks noGrp="1"/>
          </p:cNvSpPr>
          <p:nvPr>
            <p:ph type="title"/>
          </p:nvPr>
        </p:nvSpPr>
        <p:spPr>
          <a:xfrm>
            <a:off x="838200" y="2663825"/>
            <a:ext cx="10515600" cy="1325563"/>
          </a:xfrm>
        </p:spPr>
        <p:txBody>
          <a:bodyPr/>
          <a:lstStyle/>
          <a:p>
            <a:pPr algn="ctr"/>
            <a:r>
              <a:rPr lang="en-US" b="1" dirty="0"/>
              <a:t>What preprocessing is and why it is needed</a:t>
            </a:r>
          </a:p>
        </p:txBody>
      </p:sp>
    </p:spTree>
    <p:extLst>
      <p:ext uri="{BB962C8B-B14F-4D97-AF65-F5344CB8AC3E}">
        <p14:creationId xmlns:p14="http://schemas.microsoft.com/office/powerpoint/2010/main" val="637895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E148-6C7F-9445-B9F8-A1E495B0069A}"/>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D688C70-6E5F-BD40-A662-A28CF1D2B352}"/>
              </a:ext>
            </a:extLst>
          </p:cNvPr>
          <p:cNvSpPr>
            <a:spLocks noGrp="1"/>
          </p:cNvSpPr>
          <p:nvPr>
            <p:ph idx="1"/>
          </p:nvPr>
        </p:nvSpPr>
        <p:spPr/>
        <p:txBody>
          <a:bodyPr/>
          <a:lstStyle/>
          <a:p>
            <a:pPr marL="0" indent="0">
              <a:buNone/>
            </a:pPr>
            <a:r>
              <a:rPr lang="en-US" dirty="0"/>
              <a:t>Any questions about:</a:t>
            </a:r>
          </a:p>
          <a:p>
            <a:r>
              <a:rPr lang="en-US" dirty="0"/>
              <a:t>What preprocessing is, why needed?</a:t>
            </a:r>
          </a:p>
          <a:p>
            <a:r>
              <a:rPr lang="en-US" dirty="0"/>
              <a:t>Specific preprocessing steps?</a:t>
            </a:r>
          </a:p>
          <a:p>
            <a:endParaRPr lang="en-US" dirty="0"/>
          </a:p>
          <a:p>
            <a:endParaRPr lang="en-US" dirty="0"/>
          </a:p>
          <a:p>
            <a:r>
              <a:rPr lang="en-US" i="1" dirty="0"/>
              <a:t>Next up is “Hands-on module: Preprocessing EEG data”</a:t>
            </a:r>
          </a:p>
        </p:txBody>
      </p:sp>
    </p:spTree>
    <p:extLst>
      <p:ext uri="{BB962C8B-B14F-4D97-AF65-F5344CB8AC3E}">
        <p14:creationId xmlns:p14="http://schemas.microsoft.com/office/powerpoint/2010/main" val="381272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FCA2-32CB-3049-A21D-FD28A907060B}"/>
              </a:ext>
            </a:extLst>
          </p:cNvPr>
          <p:cNvSpPr>
            <a:spLocks noGrp="1"/>
          </p:cNvSpPr>
          <p:nvPr>
            <p:ph type="title"/>
          </p:nvPr>
        </p:nvSpPr>
        <p:spPr/>
        <p:txBody>
          <a:bodyPr/>
          <a:lstStyle/>
          <a:p>
            <a:r>
              <a:rPr lang="en-US" dirty="0"/>
              <a:t>Why is preprocessing needed?</a:t>
            </a:r>
          </a:p>
        </p:txBody>
      </p:sp>
      <p:sp>
        <p:nvSpPr>
          <p:cNvPr id="3" name="Content Placeholder 2">
            <a:extLst>
              <a:ext uri="{FF2B5EF4-FFF2-40B4-BE49-F238E27FC236}">
                <a16:creationId xmlns:a16="http://schemas.microsoft.com/office/drawing/2014/main" id="{C4AB150D-9B29-D94A-BEE2-CAC8F2DC8D27}"/>
              </a:ext>
            </a:extLst>
          </p:cNvPr>
          <p:cNvSpPr>
            <a:spLocks noGrp="1"/>
          </p:cNvSpPr>
          <p:nvPr>
            <p:ph idx="1"/>
          </p:nvPr>
        </p:nvSpPr>
        <p:spPr>
          <a:xfrm>
            <a:off x="838200" y="1825625"/>
            <a:ext cx="10515600" cy="4781652"/>
          </a:xfrm>
        </p:spPr>
        <p:txBody>
          <a:bodyPr>
            <a:normAutofit lnSpcReduction="10000"/>
          </a:bodyPr>
          <a:lstStyle/>
          <a:p>
            <a:r>
              <a:rPr lang="en-US" dirty="0"/>
              <a:t>Raw EEG data contains neural data, physiological noise and electrical noise</a:t>
            </a:r>
          </a:p>
          <a:p>
            <a:pPr lvl="1"/>
            <a:r>
              <a:rPr lang="en-US" dirty="0"/>
              <a:t>Data will look cleaner when you record b/c the display filter, but actual raw data looks very messy!</a:t>
            </a:r>
          </a:p>
          <a:p>
            <a:pPr marL="0" indent="0">
              <a:buNone/>
            </a:pPr>
            <a:r>
              <a:rPr lang="en-US" dirty="0"/>
              <a:t>Noise present in raw data:</a:t>
            </a:r>
          </a:p>
          <a:p>
            <a:pPr lvl="1"/>
            <a:r>
              <a:rPr lang="en-US" dirty="0"/>
              <a:t>Large dc offsets</a:t>
            </a:r>
          </a:p>
          <a:p>
            <a:pPr lvl="1"/>
            <a:r>
              <a:rPr lang="en-US" dirty="0"/>
              <a:t>Large drifts</a:t>
            </a:r>
          </a:p>
          <a:p>
            <a:pPr lvl="1"/>
            <a:r>
              <a:rPr lang="en-US" dirty="0"/>
              <a:t>High frequency noise</a:t>
            </a:r>
          </a:p>
          <a:p>
            <a:pPr lvl="1"/>
            <a:r>
              <a:rPr lang="en-US" dirty="0"/>
              <a:t>Line noise</a:t>
            </a:r>
          </a:p>
          <a:p>
            <a:pPr lvl="1"/>
            <a:r>
              <a:rPr lang="en-US" dirty="0"/>
              <a:t>Physiological artifacts: blinks, saccades, EMG</a:t>
            </a:r>
          </a:p>
          <a:p>
            <a:pPr lvl="1"/>
            <a:r>
              <a:rPr lang="en-US" dirty="0"/>
              <a:t>Disconnected channels</a:t>
            </a:r>
          </a:p>
          <a:p>
            <a:pPr lvl="1"/>
            <a:r>
              <a:rPr lang="en-US" dirty="0"/>
              <a:t>Disconnection of the ground/reference</a:t>
            </a:r>
          </a:p>
          <a:p>
            <a:pPr lvl="1"/>
            <a:endParaRPr lang="en-US" dirty="0"/>
          </a:p>
        </p:txBody>
      </p:sp>
    </p:spTree>
    <p:extLst>
      <p:ext uri="{BB962C8B-B14F-4D97-AF65-F5344CB8AC3E}">
        <p14:creationId xmlns:p14="http://schemas.microsoft.com/office/powerpoint/2010/main" val="106827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6B40-B441-DC43-8AD0-E196FC622D18}"/>
              </a:ext>
            </a:extLst>
          </p:cNvPr>
          <p:cNvSpPr>
            <a:spLocks noGrp="1"/>
          </p:cNvSpPr>
          <p:nvPr>
            <p:ph type="title"/>
          </p:nvPr>
        </p:nvSpPr>
        <p:spPr/>
        <p:txBody>
          <a:bodyPr/>
          <a:lstStyle/>
          <a:p>
            <a:r>
              <a:rPr lang="en-US" dirty="0"/>
              <a:t>What is preprocessing?</a:t>
            </a:r>
          </a:p>
        </p:txBody>
      </p:sp>
      <p:sp>
        <p:nvSpPr>
          <p:cNvPr id="3" name="Content Placeholder 2">
            <a:extLst>
              <a:ext uri="{FF2B5EF4-FFF2-40B4-BE49-F238E27FC236}">
                <a16:creationId xmlns:a16="http://schemas.microsoft.com/office/drawing/2014/main" id="{1359D63D-1D12-6543-B347-48E06FE1DE53}"/>
              </a:ext>
            </a:extLst>
          </p:cNvPr>
          <p:cNvSpPr>
            <a:spLocks noGrp="1"/>
          </p:cNvSpPr>
          <p:nvPr>
            <p:ph idx="1"/>
          </p:nvPr>
        </p:nvSpPr>
        <p:spPr/>
        <p:txBody>
          <a:bodyPr>
            <a:normAutofit/>
          </a:bodyPr>
          <a:lstStyle/>
          <a:p>
            <a:r>
              <a:rPr lang="en-US" dirty="0"/>
              <a:t>Preprocessing is a common set of algorithms that are applied to most EEG data before performing analyses of interest (“cleaning” the data)</a:t>
            </a:r>
          </a:p>
          <a:p>
            <a:r>
              <a:rPr lang="en-US" dirty="0"/>
              <a:t>Goal: remove “noise” and isolate brain activity</a:t>
            </a:r>
          </a:p>
          <a:p>
            <a:r>
              <a:rPr lang="en-US" dirty="0"/>
              <a:t>Preprocessing is cleaning, not analysis (ERPs, spectral analyses)</a:t>
            </a:r>
          </a:p>
          <a:p>
            <a:r>
              <a:rPr lang="en-US" dirty="0"/>
              <a:t>Good preprocessing is done in a way that anyone can start with the preprocessed data and do their own unique analyses</a:t>
            </a:r>
          </a:p>
          <a:p>
            <a:pPr lvl="1"/>
            <a:r>
              <a:rPr lang="en-US" dirty="0"/>
              <a:t>No </a:t>
            </a:r>
            <a:r>
              <a:rPr lang="en-US" dirty="0" err="1"/>
              <a:t>epoching</a:t>
            </a:r>
            <a:r>
              <a:rPr lang="en-US" dirty="0"/>
              <a:t>, removing as little data as possible (frequencies and channels) </a:t>
            </a:r>
          </a:p>
          <a:p>
            <a:pPr lvl="1"/>
            <a:r>
              <a:rPr lang="en-US" dirty="0"/>
              <a:t>May or may not include labelling</a:t>
            </a:r>
          </a:p>
          <a:p>
            <a:endParaRPr lang="en-US" dirty="0"/>
          </a:p>
        </p:txBody>
      </p:sp>
    </p:spTree>
    <p:extLst>
      <p:ext uri="{BB962C8B-B14F-4D97-AF65-F5344CB8AC3E}">
        <p14:creationId xmlns:p14="http://schemas.microsoft.com/office/powerpoint/2010/main" val="1573564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Our </a:t>
            </a:r>
            <a:r>
              <a:rPr lang="en-US" i="1" dirty="0"/>
              <a:t>Standard</a:t>
            </a:r>
            <a:r>
              <a:rPr lang="en-US" dirty="0"/>
              <a:t> Preprocessing Pipeline</a:t>
            </a:r>
          </a:p>
        </p:txBody>
      </p:sp>
      <p:sp>
        <p:nvSpPr>
          <p:cNvPr id="3" name="Content Placeholder 2"/>
          <p:cNvSpPr>
            <a:spLocks noGrp="1"/>
          </p:cNvSpPr>
          <p:nvPr>
            <p:ph idx="1"/>
          </p:nvPr>
        </p:nvSpPr>
        <p:spPr/>
        <p:txBody>
          <a:bodyPr>
            <a:normAutofit/>
          </a:bodyPr>
          <a:lstStyle/>
          <a:p>
            <a:r>
              <a:rPr lang="en-US" dirty="0"/>
              <a:t>Goal was to establish a common EEG preprocessing pipeline</a:t>
            </a:r>
          </a:p>
          <a:p>
            <a:pPr lvl="1"/>
            <a:r>
              <a:rPr lang="en-US" dirty="0"/>
              <a:t>MATLAB/EEGLAB code</a:t>
            </a:r>
          </a:p>
          <a:p>
            <a:endParaRPr lang="en-US" dirty="0"/>
          </a:p>
          <a:p>
            <a:r>
              <a:rPr lang="en-US" dirty="0"/>
              <a:t>Automated to improve objectivity/reproducibility</a:t>
            </a:r>
          </a:p>
          <a:p>
            <a:endParaRPr lang="en-US" dirty="0"/>
          </a:p>
          <a:p>
            <a:r>
              <a:rPr lang="en-US" dirty="0"/>
              <a:t>Allow for easy (re)analysis across sites and time points</a:t>
            </a:r>
          </a:p>
          <a:p>
            <a:endParaRPr lang="en-US" dirty="0"/>
          </a:p>
          <a:p>
            <a:endParaRPr lang="en-US" dirty="0"/>
          </a:p>
        </p:txBody>
      </p:sp>
    </p:spTree>
    <p:extLst>
      <p:ext uri="{BB962C8B-B14F-4D97-AF65-F5344CB8AC3E}">
        <p14:creationId xmlns:p14="http://schemas.microsoft.com/office/powerpoint/2010/main" val="64780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Overview</a:t>
            </a:r>
          </a:p>
        </p:txBody>
      </p:sp>
      <p:sp>
        <p:nvSpPr>
          <p:cNvPr id="3" name="Content Placeholder 2"/>
          <p:cNvSpPr>
            <a:spLocks noGrp="1"/>
          </p:cNvSpPr>
          <p:nvPr>
            <p:ph idx="1"/>
          </p:nvPr>
        </p:nvSpPr>
        <p:spPr/>
        <p:txBody>
          <a:bodyPr>
            <a:normAutofit fontScale="85000" lnSpcReduction="20000"/>
          </a:bodyPr>
          <a:lstStyle/>
          <a:p>
            <a:r>
              <a:rPr lang="en-US" dirty="0"/>
              <a:t>Identification and removal of bad electrodes</a:t>
            </a:r>
          </a:p>
          <a:p>
            <a:r>
              <a:rPr lang="en-US" dirty="0"/>
              <a:t>High/low-pass filter</a:t>
            </a:r>
          </a:p>
          <a:p>
            <a:r>
              <a:rPr lang="en-US" dirty="0"/>
              <a:t>Pre-ICA artifact removal</a:t>
            </a:r>
          </a:p>
          <a:p>
            <a:pPr lvl="1"/>
            <a:r>
              <a:rPr lang="en-US" dirty="0"/>
              <a:t>Make copy of data, aggressively clean and run ICA</a:t>
            </a:r>
          </a:p>
          <a:p>
            <a:pPr lvl="1"/>
            <a:r>
              <a:rPr lang="en-US" dirty="0"/>
              <a:t>Copy ICA weights back to original data</a:t>
            </a:r>
          </a:p>
          <a:p>
            <a:r>
              <a:rPr lang="en-US" dirty="0"/>
              <a:t>Semi-automated ICA-artifact detection/removal</a:t>
            </a:r>
          </a:p>
          <a:p>
            <a:r>
              <a:rPr lang="en-US" dirty="0"/>
              <a:t>Channel interpolation</a:t>
            </a:r>
          </a:p>
          <a:p>
            <a:r>
              <a:rPr lang="en-US" dirty="0"/>
              <a:t>Compute average reference</a:t>
            </a:r>
          </a:p>
          <a:p>
            <a:endParaRPr lang="en-US" dirty="0"/>
          </a:p>
          <a:p>
            <a:r>
              <a:rPr lang="en-US" dirty="0"/>
              <a:t>Result is cleaned data, pre-epoched</a:t>
            </a:r>
          </a:p>
          <a:p>
            <a:r>
              <a:rPr lang="en-US" dirty="0"/>
              <a:t>After </a:t>
            </a:r>
            <a:r>
              <a:rPr lang="en-US" dirty="0" err="1"/>
              <a:t>epoching</a:t>
            </a:r>
            <a:r>
              <a:rPr lang="en-US" dirty="0"/>
              <a:t>, we perform a final rejection of bad epochs</a:t>
            </a:r>
          </a:p>
        </p:txBody>
      </p:sp>
      <p:pic>
        <p:nvPicPr>
          <p:cNvPr id="4" name="Picture 3"/>
          <p:cNvPicPr>
            <a:picLocks noChangeAspect="1"/>
          </p:cNvPicPr>
          <p:nvPr/>
        </p:nvPicPr>
        <p:blipFill>
          <a:blip r:embed="rId2"/>
          <a:stretch>
            <a:fillRect/>
          </a:stretch>
        </p:blipFill>
        <p:spPr>
          <a:xfrm>
            <a:off x="9182595" y="274638"/>
            <a:ext cx="1270000" cy="1270000"/>
          </a:xfrm>
          <a:prstGeom prst="rect">
            <a:avLst/>
          </a:prstGeom>
        </p:spPr>
      </p:pic>
    </p:spTree>
    <p:extLst>
      <p:ext uri="{BB962C8B-B14F-4D97-AF65-F5344CB8AC3E}">
        <p14:creationId xmlns:p14="http://schemas.microsoft.com/office/powerpoint/2010/main" val="197821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22C9-9D48-5448-86E7-083ECA1356EA}"/>
              </a:ext>
            </a:extLst>
          </p:cNvPr>
          <p:cNvSpPr>
            <a:spLocks noGrp="1"/>
          </p:cNvSpPr>
          <p:nvPr>
            <p:ph type="title"/>
          </p:nvPr>
        </p:nvSpPr>
        <p:spPr>
          <a:xfrm>
            <a:off x="838200" y="2663825"/>
            <a:ext cx="10515600" cy="1325563"/>
          </a:xfrm>
        </p:spPr>
        <p:txBody>
          <a:bodyPr/>
          <a:lstStyle/>
          <a:p>
            <a:pPr algn="ctr"/>
            <a:r>
              <a:rPr lang="en-US" b="1" dirty="0"/>
              <a:t>Part 3: Specific Preprocessing Steps</a:t>
            </a:r>
          </a:p>
        </p:txBody>
      </p:sp>
    </p:spTree>
    <p:extLst>
      <p:ext uri="{BB962C8B-B14F-4D97-AF65-F5344CB8AC3E}">
        <p14:creationId xmlns:p14="http://schemas.microsoft.com/office/powerpoint/2010/main" val="162039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14413190">
            <a:off x="9586464" y="-452387"/>
            <a:ext cx="2506195" cy="2506195"/>
          </a:xfrm>
          <a:prstGeom prst="rect">
            <a:avLst/>
          </a:prstGeom>
        </p:spPr>
      </p:pic>
      <p:sp>
        <p:nvSpPr>
          <p:cNvPr id="2" name="Title 1"/>
          <p:cNvSpPr>
            <a:spLocks noGrp="1"/>
          </p:cNvSpPr>
          <p:nvPr>
            <p:ph type="title"/>
          </p:nvPr>
        </p:nvSpPr>
        <p:spPr/>
        <p:txBody>
          <a:bodyPr/>
          <a:lstStyle/>
          <a:p>
            <a:r>
              <a:rPr lang="en-US" dirty="0"/>
              <a:t>Remove bad Electrodes</a:t>
            </a:r>
          </a:p>
        </p:txBody>
      </p:sp>
      <p:sp>
        <p:nvSpPr>
          <p:cNvPr id="3" name="Content Placeholder 2"/>
          <p:cNvSpPr>
            <a:spLocks noGrp="1"/>
          </p:cNvSpPr>
          <p:nvPr>
            <p:ph idx="1"/>
          </p:nvPr>
        </p:nvSpPr>
        <p:spPr>
          <a:xfrm>
            <a:off x="1235676" y="1600201"/>
            <a:ext cx="8975124" cy="5104611"/>
          </a:xfrm>
        </p:spPr>
        <p:txBody>
          <a:bodyPr>
            <a:normAutofit/>
          </a:bodyPr>
          <a:lstStyle/>
          <a:p>
            <a:r>
              <a:rPr lang="en-US" dirty="0"/>
              <a:t>Need to determine which electrodes are too noisy</a:t>
            </a:r>
          </a:p>
          <a:p>
            <a:pPr lvl="1"/>
            <a:r>
              <a:rPr lang="en-US" dirty="0"/>
              <a:t>Result of poor connection, faulty electrode, or excessive muscle/</a:t>
            </a:r>
            <a:r>
              <a:rPr lang="en-US" dirty="0" err="1"/>
              <a:t>physio</a:t>
            </a:r>
            <a:r>
              <a:rPr lang="en-US" dirty="0"/>
              <a:t> artifact</a:t>
            </a:r>
          </a:p>
          <a:p>
            <a:pPr lvl="1"/>
            <a:endParaRPr lang="en-US" dirty="0"/>
          </a:p>
          <a:p>
            <a:pPr lvl="1"/>
            <a:endParaRPr lang="en-US" dirty="0"/>
          </a:p>
          <a:p>
            <a:pPr lvl="1"/>
            <a:endParaRPr lang="en-US" dirty="0"/>
          </a:p>
          <a:p>
            <a:pPr lvl="1"/>
            <a:endParaRPr lang="en-US" dirty="0"/>
          </a:p>
          <a:p>
            <a:pPr lvl="1"/>
            <a:endParaRPr lang="en-US" dirty="0"/>
          </a:p>
          <a:p>
            <a:r>
              <a:rPr lang="en-US" dirty="0"/>
              <a:t>FASTER has an algorithm for detecting “bad channels”</a:t>
            </a:r>
          </a:p>
          <a:p>
            <a:pPr lvl="1"/>
            <a:r>
              <a:rPr lang="en-US" dirty="0"/>
              <a:t>Based on correlation of nearby channels</a:t>
            </a:r>
          </a:p>
          <a:p>
            <a:pPr lvl="1"/>
            <a:r>
              <a:rPr lang="en-US" dirty="0"/>
              <a:t>Probability of data based on prior data</a:t>
            </a:r>
          </a:p>
          <a:p>
            <a:pPr lvl="1"/>
            <a:r>
              <a:rPr lang="en-US" dirty="0"/>
              <a:t>Hurst exponent (frequency spectrum of bio data)</a:t>
            </a:r>
          </a:p>
        </p:txBody>
      </p:sp>
      <p:pic>
        <p:nvPicPr>
          <p:cNvPr id="8" name="Picture 7"/>
          <p:cNvPicPr>
            <a:picLocks noChangeAspect="1"/>
          </p:cNvPicPr>
          <p:nvPr/>
        </p:nvPicPr>
        <p:blipFill>
          <a:blip r:embed="rId3"/>
          <a:stretch>
            <a:fillRect/>
          </a:stretch>
        </p:blipFill>
        <p:spPr>
          <a:xfrm>
            <a:off x="5755330" y="2560128"/>
            <a:ext cx="3374241" cy="2044646"/>
          </a:xfrm>
          <a:prstGeom prst="rect">
            <a:avLst/>
          </a:prstGeom>
        </p:spPr>
      </p:pic>
    </p:spTree>
    <p:extLst>
      <p:ext uri="{BB962C8B-B14F-4D97-AF65-F5344CB8AC3E}">
        <p14:creationId xmlns:p14="http://schemas.microsoft.com/office/powerpoint/2010/main" val="1991770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Data</a:t>
            </a:r>
          </a:p>
        </p:txBody>
      </p:sp>
      <p:sp>
        <p:nvSpPr>
          <p:cNvPr id="3" name="Content Placeholder 2"/>
          <p:cNvSpPr>
            <a:spLocks noGrp="1"/>
          </p:cNvSpPr>
          <p:nvPr>
            <p:ph idx="1"/>
          </p:nvPr>
        </p:nvSpPr>
        <p:spPr/>
        <p:txBody>
          <a:bodyPr>
            <a:normAutofit/>
          </a:bodyPr>
          <a:lstStyle/>
          <a:p>
            <a:r>
              <a:rPr lang="en-US" dirty="0"/>
              <a:t>Time domain signals are a combination of different frequencies</a:t>
            </a:r>
          </a:p>
          <a:p>
            <a:endParaRPr lang="en-US" dirty="0"/>
          </a:p>
          <a:p>
            <a:r>
              <a:rPr lang="en-US" dirty="0"/>
              <a:t>We can use filters to remove frequencies that are not likely to contain brain activity</a:t>
            </a:r>
          </a:p>
          <a:p>
            <a:endParaRPr lang="en-US" dirty="0"/>
          </a:p>
          <a:p>
            <a:r>
              <a:rPr lang="en-US" dirty="0"/>
              <a:t>Low-pass filter (pass low frequencies we want) &lt; 50 Hz</a:t>
            </a:r>
          </a:p>
          <a:p>
            <a:endParaRPr lang="en-US" dirty="0"/>
          </a:p>
          <a:p>
            <a:r>
              <a:rPr lang="en-US" dirty="0"/>
              <a:t>High-pass filter (pass high frequencies we want) &gt; .3 Hz</a:t>
            </a:r>
          </a:p>
          <a:p>
            <a:endParaRPr lang="en-US" dirty="0"/>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4244612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6089</TotalTime>
  <Words>1094</Words>
  <Application>Microsoft Macintosh PowerPoint</Application>
  <PresentationFormat>Widescreen</PresentationFormat>
  <Paragraphs>156</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Lecture Module: Recording and Preprocessing EEG Data</vt:lpstr>
      <vt:lpstr>What preprocessing is and why it is needed</vt:lpstr>
      <vt:lpstr>Why is preprocessing needed?</vt:lpstr>
      <vt:lpstr>What is preprocessing?</vt:lpstr>
      <vt:lpstr>Our Standard Preprocessing Pipeline</vt:lpstr>
      <vt:lpstr>Pipeline Overview</vt:lpstr>
      <vt:lpstr>Part 3: Specific Preprocessing Steps</vt:lpstr>
      <vt:lpstr>Remove bad Electrodes</vt:lpstr>
      <vt:lpstr>Filter Data</vt:lpstr>
      <vt:lpstr>Independent Components Analysis (ICA)</vt:lpstr>
      <vt:lpstr>Preparing for ICA</vt:lpstr>
      <vt:lpstr>Alternative approach to preparing for ICA</vt:lpstr>
      <vt:lpstr>ICA Results</vt:lpstr>
      <vt:lpstr>Identify/Reject Artifact-ICA</vt:lpstr>
      <vt:lpstr>Interpolate missing channels</vt:lpstr>
      <vt:lpstr>Re-reference</vt:lpstr>
      <vt:lpstr>Additional steps (technically not preprocessing)</vt:lpstr>
      <vt:lpstr>Stimulus presentation and response recording</vt:lpstr>
      <vt:lpstr>Final Rejection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Arthur Buzzell</dc:creator>
  <cp:lastModifiedBy>George Buzzell</cp:lastModifiedBy>
  <cp:revision>28</cp:revision>
  <dcterms:created xsi:type="dcterms:W3CDTF">2018-12-09T16:14:25Z</dcterms:created>
  <dcterms:modified xsi:type="dcterms:W3CDTF">2021-10-29T12:47:38Z</dcterms:modified>
</cp:coreProperties>
</file>